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notesMasterIdLst>
    <p:notesMasterId r:id="rId22"/>
  </p:notesMasterIdLst>
  <p:handoutMasterIdLst>
    <p:handoutMasterId r:id="rId23"/>
  </p:handoutMasterIdLst>
  <p:sldIdLst>
    <p:sldId id="256" r:id="rId4"/>
    <p:sldId id="311" r:id="rId5"/>
    <p:sldId id="453" r:id="rId6"/>
    <p:sldId id="454" r:id="rId7"/>
    <p:sldId id="438" r:id="rId8"/>
    <p:sldId id="329" r:id="rId9"/>
    <p:sldId id="440" r:id="rId10"/>
    <p:sldId id="455" r:id="rId11"/>
    <p:sldId id="330" r:id="rId12"/>
    <p:sldId id="333" r:id="rId13"/>
    <p:sldId id="334" r:id="rId14"/>
    <p:sldId id="335" r:id="rId15"/>
    <p:sldId id="456" r:id="rId16"/>
    <p:sldId id="341" r:id="rId17"/>
    <p:sldId id="452" r:id="rId18"/>
    <p:sldId id="457" r:id="rId19"/>
    <p:sldId id="322" r:id="rId20"/>
    <p:sldId id="312" r:id="rId21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known unknown" initials="un" lastIdx="11" clrIdx="0"/>
  <p:cmAuthor id="1" name="Mark Constas" initials="MC" lastIdx="3" clrIdx="1"/>
  <p:cmAuthor id="2" name="Chris Barrett" initials="CBB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09" autoAdjust="0"/>
    <p:restoredTop sz="80300" autoAdjust="0"/>
  </p:normalViewPr>
  <p:slideViewPr>
    <p:cSldViewPr>
      <p:cViewPr varScale="1">
        <p:scale>
          <a:sx n="82" d="100"/>
          <a:sy n="82" d="100"/>
        </p:scale>
        <p:origin x="-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00"/>
    </p:cViewPr>
  </p:sorterViewPr>
  <p:notesViewPr>
    <p:cSldViewPr>
      <p:cViewPr varScale="1">
        <p:scale>
          <a:sx n="82" d="100"/>
          <a:sy n="82" d="100"/>
        </p:scale>
        <p:origin x="-1962" y="-7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7466" cy="4643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5953" y="1"/>
            <a:ext cx="3027466" cy="4643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E27A8-4892-4154-B52D-D6DF57E64DF0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760"/>
            <a:ext cx="3027466" cy="4643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5953" y="8817760"/>
            <a:ext cx="3027466" cy="4643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5E82F-0DA1-4CAE-A04F-3CD0157631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98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1F709-1019-4B5E-A58B-2717B614BF2E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5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5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74382-BF8E-4DDF-96A0-73C4B7F6E3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56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70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70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45CC4-B367-4478-A1BC-DD481B180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897CD-7F5F-49CC-9EFF-D669730FA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F5331-51F2-4B57-B29E-0E046D414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84C49-8E1D-43EF-A29A-8F0293BCD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5C77F-CE4B-411F-8DEC-7796D8504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EBDA9-8DAF-4A96-A45A-C904E65B4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E3315-7CB4-49FA-BDC9-2647988B0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A5C9C-BDE1-4F2B-87D7-D7B8414A7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0688E-26BF-42CB-9B20-3F245BC68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80241-5CFE-4131-8F4C-765668E11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F91BA-7238-4992-866A-3F6456D1E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6512E-2F75-4124-8CF6-6E27E5D4E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0A925-979D-46BB-B0C8-3B20DE5AB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A52B4-3E4C-4C49-9DFC-822C9339D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97987-5A7C-4D1F-9764-AC62594E5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FF224-FC5C-4FF6-B592-957DB1AAB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ECCED-BE80-4923-85BC-3A994D1F7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E5193-FE29-4994-8F0D-48BB119C3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D461D-004A-462B-B444-A44B43D17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3D0B0-0FF7-481A-8C5E-E1C2DD9F1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E1F2D-9577-4D5D-AA0B-292890EE5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5CF60-CC65-408B-85CF-DDCDC96AF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0A39545-C29A-4219-9954-8CBAD17CD47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287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9042F12-B1C6-4FC0-98D0-EC25156C4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EBB05BFC-9CD9-43B3-8F3E-99C41BBB7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0060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Georgia" pitchFamily="18" charset="0"/>
              </a:rPr>
              <a:t/>
            </a:r>
            <a:br>
              <a:rPr lang="en-US" sz="2800" dirty="0" smtClean="0">
                <a:latin typeface="Georgia" pitchFamily="18" charset="0"/>
              </a:rPr>
            </a:br>
            <a:r>
              <a:rPr lang="en-US" sz="2800" dirty="0" smtClean="0">
                <a:latin typeface="Georgia" pitchFamily="18" charset="0"/>
              </a:rPr>
              <a:t>Christopher </a:t>
            </a:r>
            <a:r>
              <a:rPr lang="en-US" sz="2800" dirty="0">
                <a:latin typeface="Georgia" pitchFamily="18" charset="0"/>
              </a:rPr>
              <a:t>B. </a:t>
            </a:r>
            <a:r>
              <a:rPr lang="en-US" sz="2800" dirty="0" smtClean="0">
                <a:latin typeface="Georgia" pitchFamily="18" charset="0"/>
              </a:rPr>
              <a:t>Barrett and Mark A. </a:t>
            </a:r>
            <a:r>
              <a:rPr lang="en-US" sz="2800" dirty="0" err="1" smtClean="0">
                <a:latin typeface="Georgia" pitchFamily="18" charset="0"/>
              </a:rPr>
              <a:t>Constas</a:t>
            </a:r>
            <a:r>
              <a:rPr lang="en-US" sz="2700" dirty="0" smtClean="0">
                <a:latin typeface="Georgia" pitchFamily="18" charset="0"/>
              </a:rPr>
              <a:t/>
            </a:r>
            <a:br>
              <a:rPr lang="en-US" sz="2700" dirty="0" smtClean="0">
                <a:latin typeface="Georgia" pitchFamily="18" charset="0"/>
              </a:rPr>
            </a:br>
            <a:r>
              <a:rPr lang="en-US" sz="2700" dirty="0" smtClean="0">
                <a:latin typeface="Georgia" pitchFamily="18" charset="0"/>
              </a:rPr>
              <a:t>Cornell University</a:t>
            </a:r>
            <a:br>
              <a:rPr lang="en-US" sz="2700" dirty="0" smtClean="0">
                <a:latin typeface="Georgia" pitchFamily="18" charset="0"/>
              </a:rPr>
            </a:br>
            <a:r>
              <a:rPr lang="en-US" sz="2700" dirty="0" smtClean="0">
                <a:latin typeface="Georgia" pitchFamily="18" charset="0"/>
              </a:rPr>
              <a:t/>
            </a:r>
            <a:br>
              <a:rPr lang="en-US" sz="2700" dirty="0" smtClean="0">
                <a:latin typeface="Georgia" pitchFamily="18" charset="0"/>
              </a:rPr>
            </a:br>
            <a:r>
              <a:rPr lang="en-US" sz="2700" dirty="0" smtClean="0">
                <a:latin typeface="Georgia" pitchFamily="18" charset="0"/>
              </a:rPr>
              <a:t>Presentation at the International Food Policy Research Institute</a:t>
            </a:r>
            <a:br>
              <a:rPr lang="en-US" sz="2700" dirty="0" smtClean="0">
                <a:latin typeface="Georgia" pitchFamily="18" charset="0"/>
              </a:rPr>
            </a:br>
            <a:r>
              <a:rPr lang="en-US" sz="2700" dirty="0" smtClean="0">
                <a:latin typeface="Georgia" pitchFamily="18" charset="0"/>
              </a:rPr>
              <a:t>August 2, 2013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8686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Georgia" pitchFamily="18" charset="0"/>
              </a:rPr>
              <a:t>Toward A Theory of Resilience for International Development Applications</a:t>
            </a:r>
            <a:endParaRPr lang="en-US" sz="3200" b="1" dirty="0" smtClean="0"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7200" y="4122945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eorgia" pitchFamily="18" charset="0"/>
              </a:rPr>
              <a:t>For the current non-poor, seek </a:t>
            </a:r>
            <a:r>
              <a:rPr lang="en-US" sz="2000" dirty="0" smtClean="0">
                <a:latin typeface="Georgia" pitchFamily="18" charset="0"/>
              </a:rPr>
              <a:t>resilience/resistance </a:t>
            </a:r>
            <a:r>
              <a:rPr lang="en-US" sz="2000" dirty="0">
                <a:latin typeface="Georgia" pitchFamily="18" charset="0"/>
              </a:rPr>
              <a:t>against shocks in the ecological </a:t>
            </a:r>
            <a:r>
              <a:rPr lang="en-US" sz="2000" dirty="0" smtClean="0">
                <a:latin typeface="Georgia" pitchFamily="18" charset="0"/>
              </a:rPr>
              <a:t>sense: </a:t>
            </a:r>
            <a:r>
              <a:rPr lang="en-US" sz="2000" dirty="0">
                <a:latin typeface="Georgia" pitchFamily="18" charset="0"/>
              </a:rPr>
              <a:t>no shift to either of the lower, less desirable zones.</a:t>
            </a:r>
          </a:p>
          <a:p>
            <a:endParaRPr lang="en-US" sz="2000" dirty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But </a:t>
            </a:r>
            <a:r>
              <a:rPr lang="en-US" sz="2000" dirty="0">
                <a:latin typeface="Georgia" pitchFamily="18" charset="0"/>
              </a:rPr>
              <a:t>for the current poor, those </a:t>
            </a:r>
            <a:r>
              <a:rPr lang="en-US" sz="2000" dirty="0" smtClean="0">
                <a:latin typeface="Georgia" pitchFamily="18" charset="0"/>
              </a:rPr>
              <a:t>in HEZ/CPZ, the </a:t>
            </a:r>
            <a:r>
              <a:rPr lang="en-US" sz="2000" dirty="0">
                <a:latin typeface="Georgia" pitchFamily="18" charset="0"/>
              </a:rPr>
              <a:t>objective is </a:t>
            </a:r>
            <a:r>
              <a:rPr lang="en-US" sz="2000" i="1" dirty="0" smtClean="0">
                <a:latin typeface="Georgia" pitchFamily="18" charset="0"/>
              </a:rPr>
              <a:t>productive disruption</a:t>
            </a:r>
            <a:r>
              <a:rPr lang="en-US" sz="2000" dirty="0">
                <a:latin typeface="Georgia" pitchFamily="18" charset="0"/>
              </a:rPr>
              <a:t>,</a:t>
            </a:r>
            <a:r>
              <a:rPr lang="en-US" sz="2000" dirty="0" smtClean="0">
                <a:latin typeface="Georgia" pitchFamily="18" charset="0"/>
              </a:rPr>
              <a:t> to shift states to the NPZ.</a:t>
            </a:r>
          </a:p>
          <a:p>
            <a:endParaRPr lang="en-US" sz="2000" dirty="0">
              <a:latin typeface="Georgia" pitchFamily="18" charset="0"/>
            </a:endParaRPr>
          </a:p>
          <a:p>
            <a:r>
              <a:rPr lang="en-US" sz="2000" b="1" i="1" dirty="0">
                <a:latin typeface="Georgia" pitchFamily="18" charset="0"/>
              </a:rPr>
              <a:t>Asymmetry</a:t>
            </a:r>
            <a:r>
              <a:rPr lang="en-US" sz="2000" dirty="0">
                <a:latin typeface="Georgia" pitchFamily="18" charset="0"/>
              </a:rPr>
              <a:t> is therefore a fundamental property of resilience </a:t>
            </a:r>
            <a:r>
              <a:rPr lang="en-US" sz="2000" dirty="0" smtClean="0">
                <a:latin typeface="Georgia" pitchFamily="18" charset="0"/>
              </a:rPr>
              <a:t>against chronic </a:t>
            </a:r>
            <a:r>
              <a:rPr lang="en-US" sz="2000" dirty="0">
                <a:latin typeface="Georgia" pitchFamily="18" charset="0"/>
              </a:rPr>
              <a:t>poverty.</a:t>
            </a:r>
            <a:r>
              <a:rPr lang="en-US" sz="2000" dirty="0" smtClean="0">
                <a:latin typeface="Georgia" pitchFamily="18" charset="0"/>
              </a:rPr>
              <a:t> Thus stability ≠ resilience.</a:t>
            </a:r>
            <a:endParaRPr lang="en-US" sz="2000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95400"/>
            <a:ext cx="419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eorgia" pitchFamily="18" charset="0"/>
              </a:rPr>
              <a:t>The development ambition is </a:t>
            </a:r>
            <a:r>
              <a:rPr lang="en-US" sz="2000" dirty="0" smtClean="0">
                <a:latin typeface="Georgia" pitchFamily="18" charset="0"/>
              </a:rPr>
              <a:t>to move </a:t>
            </a:r>
            <a:r>
              <a:rPr lang="en-US" sz="2000" dirty="0">
                <a:latin typeface="Georgia" pitchFamily="18" charset="0"/>
              </a:rPr>
              <a:t>people into the non-poor zone and keep them there. </a:t>
            </a:r>
            <a:endParaRPr lang="en-US" sz="2000" dirty="0" smtClean="0">
              <a:latin typeface="Georgia" pitchFamily="18" charset="0"/>
            </a:endParaRPr>
          </a:p>
          <a:p>
            <a:endParaRPr lang="en-US" sz="2000" dirty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The humanitarian ambition is to keep people from falling into HEZ … offers foundation of a rights-based approach to resilience.</a:t>
            </a:r>
            <a:endParaRPr lang="en-US" dirty="0"/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4724400" y="152400"/>
            <a:ext cx="426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Toward a Theory</a:t>
            </a:r>
            <a:endParaRPr lang="en-US" sz="3000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1143000"/>
            <a:ext cx="4935767" cy="299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20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47650" y="5657671"/>
            <a:ext cx="8743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eorgia" pitchFamily="18" charset="0"/>
              </a:rPr>
              <a:t>Note:  Transitory </a:t>
            </a:r>
            <a:r>
              <a:rPr lang="en-US" sz="2400" dirty="0">
                <a:latin typeface="Georgia" pitchFamily="18" charset="0"/>
              </a:rPr>
              <a:t>shocks (- or +) can have persistent effects</a:t>
            </a:r>
          </a:p>
          <a:p>
            <a:r>
              <a:rPr lang="en-US" sz="2400" dirty="0">
                <a:latin typeface="Georgia" pitchFamily="18" charset="0"/>
              </a:rPr>
              <a:t>	Risk </a:t>
            </a:r>
            <a:r>
              <a:rPr lang="en-US" sz="2400" dirty="0" smtClean="0">
                <a:latin typeface="Georgia" pitchFamily="18" charset="0"/>
              </a:rPr>
              <a:t>endogenous to system state	</a:t>
            </a:r>
          </a:p>
          <a:p>
            <a:r>
              <a:rPr lang="en-US" sz="2400" dirty="0">
                <a:latin typeface="Georgia" pitchFamily="18" charset="0"/>
              </a:rPr>
              <a:t>	</a:t>
            </a:r>
            <a:r>
              <a:rPr lang="en-US" sz="2400" dirty="0" smtClean="0">
                <a:latin typeface="Georgia" pitchFamily="18" charset="0"/>
              </a:rPr>
              <a:t>CTDs reflect both natural and socioeconomic contexts</a:t>
            </a:r>
            <a:endParaRPr lang="en-US" sz="24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062" y="956473"/>
            <a:ext cx="8313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eorgia" pitchFamily="18" charset="0"/>
              </a:rPr>
              <a:t>Explicitly incorporate risk by integrating broader set of </a:t>
            </a:r>
            <a:r>
              <a:rPr lang="en-US" sz="2400" b="1" dirty="0">
                <a:latin typeface="Georgia" pitchFamily="18" charset="0"/>
              </a:rPr>
              <a:t>moment functions to </a:t>
            </a:r>
            <a:r>
              <a:rPr lang="en-US" sz="2400" b="1" dirty="0" smtClean="0">
                <a:latin typeface="Georgia" pitchFamily="18" charset="0"/>
              </a:rPr>
              <a:t>move </a:t>
            </a:r>
            <a:r>
              <a:rPr lang="en-US" sz="2400" b="1" dirty="0">
                <a:latin typeface="Georgia" pitchFamily="18" charset="0"/>
              </a:rPr>
              <a:t>from CEF to </a:t>
            </a:r>
            <a:r>
              <a:rPr lang="en-US" sz="2400" b="1" dirty="0" smtClean="0">
                <a:latin typeface="Georgia" pitchFamily="18" charset="0"/>
              </a:rPr>
              <a:t>CTDs:</a:t>
            </a:r>
            <a:endParaRPr lang="en-US" sz="2400" b="1" dirty="0">
              <a:latin typeface="Georgia" pitchFamily="18" charset="0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4724400" y="152400"/>
            <a:ext cx="426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Toward a Theory</a:t>
            </a:r>
            <a:endParaRPr lang="en-US" sz="3000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1536877"/>
            <a:ext cx="6335712" cy="429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44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3062" y="956473"/>
            <a:ext cx="869473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eorgia" pitchFamily="18" charset="0"/>
              </a:rPr>
              <a:t>Objective: min likelihood people fall into HEZ/CPZ </a:t>
            </a:r>
          </a:p>
          <a:p>
            <a:endParaRPr lang="en-US" sz="2400" dirty="0" smtClean="0">
              <a:latin typeface="Georgia" pitchFamily="18" charset="0"/>
            </a:endParaRPr>
          </a:p>
          <a:p>
            <a:r>
              <a:rPr lang="en-US" sz="2400" b="1" u="sng" dirty="0" smtClean="0">
                <a:latin typeface="Georgia" pitchFamily="18" charset="0"/>
              </a:rPr>
              <a:t>Three options</a:t>
            </a:r>
            <a:r>
              <a:rPr lang="en-US" sz="2400" b="1" u="sng" dirty="0">
                <a:latin typeface="Georgia" pitchFamily="18" charset="0"/>
              </a:rPr>
              <a:t>:</a:t>
            </a:r>
          </a:p>
          <a:p>
            <a:pPr marL="457200" lvl="0" indent="-457200">
              <a:buAutoNum type="arabicParenR"/>
            </a:pPr>
            <a:r>
              <a:rPr lang="en-US" sz="2400" dirty="0" smtClean="0">
                <a:latin typeface="Georgia" pitchFamily="18" charset="0"/>
              </a:rPr>
              <a:t>Shift </a:t>
            </a:r>
            <a:r>
              <a:rPr lang="en-US" sz="2400" dirty="0">
                <a:latin typeface="Georgia" pitchFamily="18" charset="0"/>
              </a:rPr>
              <a:t>people’s current state </a:t>
            </a:r>
            <a:r>
              <a:rPr lang="en-US" sz="2400" dirty="0" smtClean="0">
                <a:latin typeface="Georgia" pitchFamily="18" charset="0"/>
              </a:rPr>
              <a:t>– i.e</a:t>
            </a:r>
            <a:r>
              <a:rPr lang="en-US" sz="2400" dirty="0">
                <a:latin typeface="Georgia" pitchFamily="18" charset="0"/>
              </a:rPr>
              <a:t>., </a:t>
            </a:r>
            <a:r>
              <a:rPr lang="en-US" sz="2400" dirty="0" smtClean="0">
                <a:latin typeface="Georgia" pitchFamily="18" charset="0"/>
              </a:rPr>
              <a:t>increase</a:t>
            </a:r>
            <a:r>
              <a:rPr lang="en-US" sz="2400" i="1" dirty="0">
                <a:latin typeface="Georgia" pitchFamily="18" charset="0"/>
              </a:rPr>
              <a:t> W</a:t>
            </a:r>
            <a:r>
              <a:rPr lang="en-US" sz="2400" i="1" baseline="-25000" dirty="0">
                <a:latin typeface="Georgia" pitchFamily="18" charset="0"/>
              </a:rPr>
              <a:t>t</a:t>
            </a:r>
            <a:r>
              <a:rPr lang="en-US" sz="2400" dirty="0" smtClean="0">
                <a:latin typeface="Georgia" pitchFamily="18" charset="0"/>
              </a:rPr>
              <a:t>. Ex: transfers of cash, education, land or other assets.</a:t>
            </a:r>
          </a:p>
          <a:p>
            <a:pPr marL="457200" lvl="0" indent="-457200">
              <a:buAutoNum type="arabicParenR"/>
            </a:pPr>
            <a:endParaRPr lang="en-US" sz="2400" dirty="0" smtClean="0">
              <a:latin typeface="Georgia" pitchFamily="18" charset="0"/>
            </a:endParaRPr>
          </a:p>
          <a:p>
            <a:pPr marL="457200" lvl="0" indent="-457200">
              <a:buAutoNum type="arabicParenR"/>
            </a:pPr>
            <a:r>
              <a:rPr lang="en-US" sz="2400" dirty="0" smtClean="0">
                <a:latin typeface="Georgia" pitchFamily="18" charset="0"/>
              </a:rPr>
              <a:t>Alter CTDs directly through risk reduction/transfer (∆s system too). Ex: social protection - EGS,  insurance, improved police protection, drought-resistant varieties. </a:t>
            </a:r>
          </a:p>
          <a:p>
            <a:pPr marL="457200" lvl="0" indent="-457200">
              <a:buAutoNum type="arabicParenR"/>
            </a:pPr>
            <a:endParaRPr lang="en-US" sz="2400" dirty="0" smtClean="0">
              <a:latin typeface="Georgia" pitchFamily="18" charset="0"/>
            </a:endParaRPr>
          </a:p>
          <a:p>
            <a:pPr marL="457200" lvl="0" indent="-457200">
              <a:buAutoNum type="arabicParenR"/>
            </a:pPr>
            <a:r>
              <a:rPr lang="en-US" sz="2400" dirty="0" smtClean="0">
                <a:latin typeface="Georgia" pitchFamily="18" charset="0"/>
              </a:rPr>
              <a:t>Change </a:t>
            </a:r>
            <a:r>
              <a:rPr lang="en-US" sz="2400" dirty="0">
                <a:latin typeface="Georgia" pitchFamily="18" charset="0"/>
              </a:rPr>
              <a:t>the underlying system </a:t>
            </a:r>
            <a:r>
              <a:rPr lang="en-US" sz="2400" dirty="0" smtClean="0">
                <a:latin typeface="Georgia" pitchFamily="18" charset="0"/>
              </a:rPr>
              <a:t>structure – institutions/ technologies – induces ∆ in behaviors and CTDs. </a:t>
            </a:r>
            <a:r>
              <a:rPr lang="en-US" sz="2400" dirty="0" err="1" smtClean="0">
                <a:latin typeface="Georgia" pitchFamily="18" charset="0"/>
              </a:rPr>
              <a:t>Prob</a:t>
            </a:r>
            <a:r>
              <a:rPr lang="en-US" sz="2400" dirty="0" smtClean="0">
                <a:latin typeface="Georgia" pitchFamily="18" charset="0"/>
              </a:rPr>
              <a:t>: multi-scalar reinforcement – ‘fractal poverty traps’ </a:t>
            </a:r>
          </a:p>
          <a:p>
            <a:pPr marL="457200" lvl="0" indent="-457200">
              <a:buAutoNum type="arabicParenR"/>
            </a:pPr>
            <a:endParaRPr lang="en-US" sz="2400" dirty="0" smtClean="0">
              <a:latin typeface="Georgia" pitchFamily="18" charset="0"/>
            </a:endParaRPr>
          </a:p>
          <a:p>
            <a:pPr lvl="0"/>
            <a:r>
              <a:rPr lang="en-US" sz="2400" dirty="0" smtClean="0">
                <a:latin typeface="Georgia" pitchFamily="18" charset="0"/>
              </a:rPr>
              <a:t>Must explore the feedback within broader system to identify possible intervention points behind </a:t>
            </a:r>
            <a:r>
              <a:rPr lang="en-US" sz="2400" dirty="0" err="1" smtClean="0">
                <a:latin typeface="Georgia" pitchFamily="18" charset="0"/>
              </a:rPr>
              <a:t>univariate</a:t>
            </a:r>
            <a:r>
              <a:rPr lang="en-US" sz="2400" dirty="0" smtClean="0">
                <a:latin typeface="Georgia" pitchFamily="18" charset="0"/>
              </a:rPr>
              <a:t> dynamics.</a:t>
            </a:r>
            <a:endParaRPr lang="en-US" sz="2400" dirty="0">
              <a:latin typeface="Georgia" pitchFamily="18" charset="0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5715000" y="0"/>
            <a:ext cx="3429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Programming implications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12954" y="3244334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latin typeface="Georgia" pitchFamily="18" charset="0"/>
              </a:rPr>
              <a:t>W</a:t>
            </a:r>
            <a:r>
              <a:rPr lang="en-US" i="1" baseline="-25000" dirty="0" err="1">
                <a:latin typeface="Georgia" pitchFamily="18" charset="0"/>
              </a:rPr>
              <a:t>t</a:t>
            </a:r>
            <a:r>
              <a:rPr lang="en-US" dirty="0">
                <a:latin typeface="Georgia" pitchFamily="18" charset="0"/>
              </a:rPr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12954" y="3244334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latin typeface="Georgia" pitchFamily="18" charset="0"/>
              </a:rPr>
              <a:t>W</a:t>
            </a:r>
            <a:r>
              <a:rPr lang="en-US" i="1" baseline="-25000" dirty="0" err="1">
                <a:latin typeface="Georgia" pitchFamily="18" charset="0"/>
              </a:rPr>
              <a:t>t</a:t>
            </a:r>
            <a:r>
              <a:rPr lang="en-US" dirty="0">
                <a:latin typeface="Georgia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88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3062" y="956473"/>
            <a:ext cx="8694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Georgia" pitchFamily="18" charset="0"/>
              </a:rPr>
              <a:t>The role of social institutions, power, exclusion and solidarity</a:t>
            </a:r>
          </a:p>
          <a:p>
            <a:r>
              <a:rPr lang="en-US" sz="2000" b="1" dirty="0" smtClean="0">
                <a:latin typeface="Georgia" pitchFamily="18" charset="0"/>
              </a:rPr>
              <a:t>“A tale of two widows”</a:t>
            </a:r>
            <a:endParaRPr lang="en-US" sz="2000" dirty="0">
              <a:latin typeface="Georg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9" y="1421707"/>
            <a:ext cx="3415301" cy="45537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5" t="2886" r="11956"/>
          <a:stretch/>
        </p:blipFill>
        <p:spPr>
          <a:xfrm>
            <a:off x="373062" y="1787470"/>
            <a:ext cx="3734112" cy="3552057"/>
          </a:xfrm>
          <a:prstGeom prst="rect">
            <a:avLst/>
          </a:prstGeom>
        </p:spPr>
      </p:pic>
      <p:pic>
        <p:nvPicPr>
          <p:cNvPr id="3074" name="Picture 2" descr="The Social Economics of Poverty: Identities, Groups, Communities and Networ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968" y="4885775"/>
            <a:ext cx="1413185" cy="189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57150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eorgia" pitchFamily="18" charset="0"/>
              </a:rPr>
              <a:t>And would the widower’s dynamic = the widow’s?</a:t>
            </a:r>
            <a:endParaRPr lang="en-US" sz="2400" dirty="0">
              <a:latin typeface="Georgia" pitchFamily="18" charset="0"/>
            </a:endParaRPr>
          </a:p>
        </p:txBody>
      </p:sp>
      <p:sp>
        <p:nvSpPr>
          <p:cNvPr id="10" name="Title 5"/>
          <p:cNvSpPr txBox="1">
            <a:spLocks/>
          </p:cNvSpPr>
          <p:nvPr/>
        </p:nvSpPr>
        <p:spPr bwMode="auto">
          <a:xfrm>
            <a:off x="5715000" y="0"/>
            <a:ext cx="3429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Programming implications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5911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47650" y="1600200"/>
            <a:ext cx="87439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eorgia" pitchFamily="18" charset="0"/>
              </a:rPr>
              <a:t>Generalize to admit the role of the natural resource state, </a:t>
            </a:r>
            <a:r>
              <a:rPr lang="en-US" sz="2400" dirty="0" err="1" smtClean="0">
                <a:latin typeface="Georgia" pitchFamily="18" charset="0"/>
              </a:rPr>
              <a:t>R</a:t>
            </a:r>
            <a:r>
              <a:rPr lang="en-US" sz="2400" baseline="-25000" dirty="0" err="1" smtClean="0">
                <a:latin typeface="Georgia" pitchFamily="18" charset="0"/>
              </a:rPr>
              <a:t>t</a:t>
            </a:r>
            <a:r>
              <a:rPr lang="en-US" sz="2400" dirty="0" smtClean="0">
                <a:latin typeface="Georgia" pitchFamily="18" charset="0"/>
              </a:rPr>
              <a:t>:</a:t>
            </a:r>
          </a:p>
          <a:p>
            <a:pPr algn="ctr"/>
            <a:r>
              <a:rPr lang="en-US" sz="2400" i="1" dirty="0" err="1" smtClean="0">
                <a:latin typeface="Georgia" pitchFamily="18" charset="0"/>
              </a:rPr>
              <a:t>m</a:t>
            </a:r>
            <a:r>
              <a:rPr lang="en-US" sz="2400" i="1" baseline="30000" dirty="0" err="1" smtClean="0">
                <a:latin typeface="Georgia" pitchFamily="18" charset="0"/>
              </a:rPr>
              <a:t>k</a:t>
            </a:r>
            <a:r>
              <a:rPr lang="en-US" sz="2400" i="1" dirty="0" smtClean="0">
                <a:latin typeface="Georgia" pitchFamily="18" charset="0"/>
              </a:rPr>
              <a:t>(</a:t>
            </a:r>
            <a:r>
              <a:rPr lang="en-US" sz="2400" i="1" dirty="0" err="1" smtClean="0">
                <a:latin typeface="Georgia" pitchFamily="18" charset="0"/>
              </a:rPr>
              <a:t>W</a:t>
            </a:r>
            <a:r>
              <a:rPr lang="en-US" sz="2400" i="1" baseline="-25000" dirty="0" err="1" smtClean="0">
                <a:latin typeface="Georgia" pitchFamily="18" charset="0"/>
              </a:rPr>
              <a:t>t+s</a:t>
            </a:r>
            <a:r>
              <a:rPr lang="en-US" sz="2400" i="1" dirty="0" smtClean="0">
                <a:latin typeface="Georgia" pitchFamily="18" charset="0"/>
              </a:rPr>
              <a:t> </a:t>
            </a:r>
            <a:r>
              <a:rPr lang="en-US" sz="2400" i="1" dirty="0">
                <a:latin typeface="Georgia" pitchFamily="18" charset="0"/>
              </a:rPr>
              <a:t>| </a:t>
            </a:r>
            <a:r>
              <a:rPr lang="en-US" sz="2400" i="1" dirty="0" err="1">
                <a:latin typeface="Georgia" pitchFamily="18" charset="0"/>
              </a:rPr>
              <a:t>W</a:t>
            </a:r>
            <a:r>
              <a:rPr lang="en-US" sz="2400" i="1" baseline="-25000" dirty="0" err="1">
                <a:latin typeface="Georgia" pitchFamily="18" charset="0"/>
              </a:rPr>
              <a:t>t</a:t>
            </a:r>
            <a:r>
              <a:rPr lang="en-US" sz="2400" i="1" dirty="0">
                <a:latin typeface="Georgia" pitchFamily="18" charset="0"/>
              </a:rPr>
              <a:t>, </a:t>
            </a:r>
            <a:r>
              <a:rPr lang="en-US" sz="2400" i="1" dirty="0" err="1">
                <a:latin typeface="Georgia" pitchFamily="18" charset="0"/>
              </a:rPr>
              <a:t>R</a:t>
            </a:r>
            <a:r>
              <a:rPr lang="en-US" sz="2400" i="1" baseline="-25000" dirty="0" err="1">
                <a:latin typeface="Georgia" pitchFamily="18" charset="0"/>
              </a:rPr>
              <a:t>t</a:t>
            </a:r>
            <a:r>
              <a:rPr lang="en-US" sz="2400" dirty="0">
                <a:latin typeface="Georgia" pitchFamily="18" charset="0"/>
              </a:rPr>
              <a:t>, </a:t>
            </a:r>
            <a:r>
              <a:rPr lang="en-US" sz="2400" i="1" dirty="0" err="1">
                <a:latin typeface="Georgia" pitchFamily="18" charset="0"/>
              </a:rPr>
              <a:t>ε</a:t>
            </a:r>
            <a:r>
              <a:rPr lang="en-US" sz="2400" i="1" baseline="-25000" dirty="0" err="1">
                <a:latin typeface="Georgia" pitchFamily="18" charset="0"/>
              </a:rPr>
              <a:t>t</a:t>
            </a:r>
            <a:r>
              <a:rPr lang="en-US" sz="2400" i="1" dirty="0" smtClean="0">
                <a:latin typeface="Georgia" pitchFamily="18" charset="0"/>
              </a:rPr>
              <a:t>)</a:t>
            </a:r>
            <a:r>
              <a:rPr lang="en-US" sz="2400" dirty="0" smtClean="0">
                <a:latin typeface="Georgia" pitchFamily="18" charset="0"/>
              </a:rPr>
              <a:t> </a:t>
            </a:r>
            <a:endParaRPr lang="en-US" sz="2400" dirty="0">
              <a:latin typeface="Georgia" pitchFamily="18" charset="0"/>
            </a:endParaRPr>
          </a:p>
          <a:p>
            <a:endParaRPr lang="en-US" sz="2400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And recognize that parallel dynamics exist for the resource:</a:t>
            </a:r>
          </a:p>
          <a:p>
            <a:endParaRPr lang="en-US" sz="2400" dirty="0">
              <a:latin typeface="Georgia" pitchFamily="18" charset="0"/>
            </a:endParaRPr>
          </a:p>
          <a:p>
            <a:pPr algn="ctr"/>
            <a:r>
              <a:rPr lang="en-US" sz="2400" i="1" dirty="0" err="1">
                <a:latin typeface="Georgia" pitchFamily="18" charset="0"/>
              </a:rPr>
              <a:t>rm</a:t>
            </a:r>
            <a:r>
              <a:rPr lang="en-US" sz="2400" i="1" baseline="30000" dirty="0" err="1">
                <a:latin typeface="Georgia" pitchFamily="18" charset="0"/>
              </a:rPr>
              <a:t>k</a:t>
            </a:r>
            <a:r>
              <a:rPr lang="en-US" sz="2400" i="1" dirty="0">
                <a:latin typeface="Georgia" pitchFamily="18" charset="0"/>
              </a:rPr>
              <a:t>(</a:t>
            </a:r>
            <a:r>
              <a:rPr lang="en-US" sz="2400" i="1" dirty="0" err="1">
                <a:latin typeface="Georgia" pitchFamily="18" charset="0"/>
              </a:rPr>
              <a:t>R</a:t>
            </a:r>
            <a:r>
              <a:rPr lang="en-US" sz="2400" i="1" baseline="-25000" dirty="0" err="1">
                <a:latin typeface="Georgia" pitchFamily="18" charset="0"/>
              </a:rPr>
              <a:t>t+s</a:t>
            </a:r>
            <a:r>
              <a:rPr lang="en-US" sz="2400" i="1" dirty="0">
                <a:latin typeface="Georgia" pitchFamily="18" charset="0"/>
              </a:rPr>
              <a:t> | </a:t>
            </a:r>
            <a:r>
              <a:rPr lang="en-US" sz="2400" i="1" dirty="0" err="1">
                <a:latin typeface="Georgia" pitchFamily="18" charset="0"/>
              </a:rPr>
              <a:t>R</a:t>
            </a:r>
            <a:r>
              <a:rPr lang="en-US" sz="2400" i="1" baseline="-25000" dirty="0" err="1">
                <a:latin typeface="Georgia" pitchFamily="18" charset="0"/>
              </a:rPr>
              <a:t>t</a:t>
            </a:r>
            <a:r>
              <a:rPr lang="en-US" sz="2400" i="1" dirty="0" err="1">
                <a:latin typeface="Georgia" pitchFamily="18" charset="0"/>
              </a:rPr>
              <a:t>,W</a:t>
            </a:r>
            <a:r>
              <a:rPr lang="en-US" sz="2400" i="1" baseline="-25000" dirty="0" err="1">
                <a:latin typeface="Georgia" pitchFamily="18" charset="0"/>
              </a:rPr>
              <a:t>t</a:t>
            </a:r>
            <a:r>
              <a:rPr lang="en-US" sz="2400" dirty="0">
                <a:latin typeface="Georgia" pitchFamily="18" charset="0"/>
              </a:rPr>
              <a:t>, </a:t>
            </a:r>
            <a:r>
              <a:rPr lang="en-US" sz="2400" i="1" dirty="0" err="1">
                <a:latin typeface="Georgia" pitchFamily="18" charset="0"/>
              </a:rPr>
              <a:t>ε</a:t>
            </a:r>
            <a:r>
              <a:rPr lang="en-US" sz="2400" i="1" baseline="-25000" dirty="0" err="1">
                <a:latin typeface="Georgia" pitchFamily="18" charset="0"/>
              </a:rPr>
              <a:t>t</a:t>
            </a:r>
            <a:r>
              <a:rPr lang="en-US" sz="2400" i="1" dirty="0" smtClean="0">
                <a:latin typeface="Georgia" pitchFamily="18" charset="0"/>
              </a:rPr>
              <a:t>)</a:t>
            </a:r>
            <a:endParaRPr lang="en-US" sz="2400" dirty="0">
              <a:latin typeface="Georgia" pitchFamily="18" charset="0"/>
            </a:endParaRPr>
          </a:p>
          <a:p>
            <a:endParaRPr lang="en-US" sz="2400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Now feedback potentially arises between R and W </a:t>
            </a:r>
          </a:p>
          <a:p>
            <a:r>
              <a:rPr lang="en-US" sz="2400" dirty="0" smtClean="0">
                <a:latin typeface="Georgia" pitchFamily="18" charset="0"/>
              </a:rPr>
              <a:t>(e.g., range conditions depend on herd size/stocking rate, disease reproduction depends on household incomes) </a:t>
            </a:r>
          </a:p>
          <a:p>
            <a:r>
              <a:rPr lang="en-US" sz="2400" dirty="0" smtClean="0">
                <a:latin typeface="Georgia" pitchFamily="18" charset="0"/>
              </a:rPr>
              <a:t>Or at least correlation due to </a:t>
            </a:r>
            <a:r>
              <a:rPr lang="en-US" sz="2400" i="1" dirty="0" err="1">
                <a:latin typeface="Georgia" pitchFamily="18" charset="0"/>
              </a:rPr>
              <a:t>ε</a:t>
            </a:r>
            <a:r>
              <a:rPr lang="en-US" sz="2400" i="1" baseline="-25000" dirty="0" err="1">
                <a:latin typeface="Georgia" pitchFamily="18" charset="0"/>
              </a:rPr>
              <a:t>t</a:t>
            </a:r>
            <a:r>
              <a:rPr lang="en-US" sz="2400" dirty="0" smtClean="0">
                <a:latin typeface="Georgia" pitchFamily="18" charset="0"/>
              </a:rPr>
              <a:t> (e.g., climate).</a:t>
            </a:r>
          </a:p>
          <a:p>
            <a:endParaRPr lang="en-US" sz="2400" dirty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Then the resilience of the underlying resource base becomes </a:t>
            </a:r>
            <a:r>
              <a:rPr lang="en-US" sz="2400" i="1" dirty="0" smtClean="0">
                <a:latin typeface="Georgia" pitchFamily="18" charset="0"/>
              </a:rPr>
              <a:t>instrumentally important </a:t>
            </a:r>
            <a:r>
              <a:rPr lang="en-US" sz="2400" dirty="0" smtClean="0">
                <a:latin typeface="Georgia" pitchFamily="18" charset="0"/>
              </a:rPr>
              <a:t>to resilience against chronic poverty.</a:t>
            </a:r>
            <a:endParaRPr lang="en-US" sz="24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063" y="956473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eorgia" pitchFamily="18" charset="0"/>
              </a:rPr>
              <a:t>Feedback between sub-systems can be crucial</a:t>
            </a:r>
            <a:endParaRPr lang="en-US" sz="2400" b="1" dirty="0">
              <a:latin typeface="Georgia" pitchFamily="18" charset="0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5181600" y="19050"/>
            <a:ext cx="381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Toward Systems Integration</a:t>
            </a:r>
            <a:endParaRPr lang="en-US" sz="3000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8064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9789" y="990600"/>
            <a:ext cx="8237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eorgia" pitchFamily="18" charset="0"/>
              </a:rPr>
              <a:t>Coupled human and natural systems dynamics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650" y="5657671"/>
            <a:ext cx="8743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eorgia" pitchFamily="18" charset="0"/>
              </a:rPr>
              <a:t>        Problem:	- Many candidate contemporaneous relationships between </a:t>
            </a:r>
          </a:p>
          <a:p>
            <a:r>
              <a:rPr lang="en-US" sz="2000" i="1" dirty="0">
                <a:latin typeface="Georgia" pitchFamily="18" charset="0"/>
              </a:rPr>
              <a:t>	</a:t>
            </a:r>
            <a:r>
              <a:rPr lang="en-US" sz="2000" i="1" dirty="0" smtClean="0">
                <a:latin typeface="Georgia" pitchFamily="18" charset="0"/>
              </a:rPr>
              <a:t>	</a:t>
            </a:r>
            <a:r>
              <a:rPr lang="en-US" sz="2000" i="1" dirty="0" err="1" smtClean="0">
                <a:latin typeface="Georgia" pitchFamily="18" charset="0"/>
              </a:rPr>
              <a:t>R</a:t>
            </a:r>
            <a:r>
              <a:rPr lang="en-US" sz="2000" i="1" baseline="-25000" dirty="0" err="1" smtClean="0">
                <a:latin typeface="Georgia" pitchFamily="18" charset="0"/>
              </a:rPr>
              <a:t>t</a:t>
            </a:r>
            <a:r>
              <a:rPr lang="en-US" sz="2000" i="1" dirty="0" smtClean="0">
                <a:latin typeface="Georgia" pitchFamily="18" charset="0"/>
              </a:rPr>
              <a:t> </a:t>
            </a:r>
            <a:r>
              <a:rPr lang="en-US" sz="2000" dirty="0" smtClean="0">
                <a:latin typeface="Georgia" pitchFamily="18" charset="0"/>
              </a:rPr>
              <a:t>and </a:t>
            </a:r>
            <a:r>
              <a:rPr lang="en-US" sz="2000" i="1" dirty="0" err="1" smtClean="0">
                <a:latin typeface="Georgia" pitchFamily="18" charset="0"/>
              </a:rPr>
              <a:t>W</a:t>
            </a:r>
            <a:r>
              <a:rPr lang="en-US" sz="2000" i="1" baseline="-25000" dirty="0" err="1" smtClean="0">
                <a:latin typeface="Georgia" pitchFamily="18" charset="0"/>
              </a:rPr>
              <a:t>t</a:t>
            </a:r>
            <a:r>
              <a:rPr lang="en-US" sz="2000" dirty="0" smtClean="0">
                <a:latin typeface="Georgia" pitchFamily="18" charset="0"/>
              </a:rPr>
              <a:t> (e.g., EKC vs. soil degradation thresholds) make </a:t>
            </a:r>
          </a:p>
          <a:p>
            <a:r>
              <a:rPr lang="en-US" sz="2000" dirty="0">
                <a:latin typeface="Georgia" pitchFamily="18" charset="0"/>
              </a:rPr>
              <a:t>	</a:t>
            </a:r>
            <a:r>
              <a:rPr lang="en-US" sz="2000" dirty="0" smtClean="0">
                <a:latin typeface="Georgia" pitchFamily="18" charset="0"/>
              </a:rPr>
              <a:t>	prediction difficult at best. </a:t>
            </a:r>
            <a:endParaRPr lang="en-US" sz="2000" dirty="0">
              <a:latin typeface="Georgia" pitchFamily="18" charset="0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 bwMode="auto">
          <a:xfrm>
            <a:off x="5181600" y="19050"/>
            <a:ext cx="381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Toward Systems Integration</a:t>
            </a:r>
            <a:endParaRPr lang="en-US" sz="3000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1000125"/>
            <a:ext cx="6870700" cy="461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97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9789" y="990600"/>
            <a:ext cx="823753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eorgia" pitchFamily="18" charset="0"/>
              </a:rPr>
              <a:t>If agencies program around resilience goals, then we need to be able to measure it and evaluate program/project performance. Should use theory to guide measurement.</a:t>
            </a:r>
          </a:p>
          <a:p>
            <a:endParaRPr lang="en-US" sz="2400" dirty="0">
              <a:latin typeface="Georgia" pitchFamily="18" charset="0"/>
            </a:endParaRPr>
          </a:p>
          <a:p>
            <a:r>
              <a:rPr lang="en-US" sz="2400" u="sng" dirty="0" smtClean="0">
                <a:latin typeface="Georgia" pitchFamily="18" charset="0"/>
              </a:rPr>
              <a:t>Key measurement implications of this theory: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Georgia" pitchFamily="18" charset="0"/>
              </a:rPr>
              <a:t>Estimate the </a:t>
            </a:r>
            <a:r>
              <a:rPr lang="en-US" sz="2400" dirty="0">
                <a:latin typeface="Georgia" pitchFamily="18" charset="0"/>
              </a:rPr>
              <a:t>conditional moment functions for well-being, </a:t>
            </a:r>
            <a:r>
              <a:rPr lang="en-US" sz="2400" i="1" dirty="0" err="1">
                <a:latin typeface="Georgia" pitchFamily="18" charset="0"/>
              </a:rPr>
              <a:t>m</a:t>
            </a:r>
            <a:r>
              <a:rPr lang="en-US" sz="2400" i="1" baseline="30000" dirty="0" err="1">
                <a:latin typeface="Georgia" pitchFamily="18" charset="0"/>
              </a:rPr>
              <a:t>k</a:t>
            </a:r>
            <a:r>
              <a:rPr lang="en-US" sz="2400" i="1" dirty="0">
                <a:latin typeface="Georgia" pitchFamily="18" charset="0"/>
              </a:rPr>
              <a:t>(·)</a:t>
            </a:r>
            <a:r>
              <a:rPr lang="en-US" sz="2400" dirty="0">
                <a:latin typeface="Georgia" pitchFamily="18" charset="0"/>
              </a:rPr>
              <a:t>, and the </a:t>
            </a:r>
            <a:r>
              <a:rPr lang="en-US" sz="2400" dirty="0" smtClean="0">
                <a:latin typeface="Georgia" pitchFamily="18" charset="0"/>
              </a:rPr>
              <a:t>natural </a:t>
            </a:r>
            <a:r>
              <a:rPr lang="en-US" sz="2400" dirty="0">
                <a:latin typeface="Georgia" pitchFamily="18" charset="0"/>
              </a:rPr>
              <a:t>resource  base, </a:t>
            </a:r>
            <a:r>
              <a:rPr lang="en-US" sz="2400" i="1" dirty="0" err="1">
                <a:latin typeface="Georgia" pitchFamily="18" charset="0"/>
              </a:rPr>
              <a:t>rm</a:t>
            </a:r>
            <a:r>
              <a:rPr lang="en-US" sz="2400" i="1" baseline="30000" dirty="0" err="1">
                <a:latin typeface="Georgia" pitchFamily="18" charset="0"/>
              </a:rPr>
              <a:t>k</a:t>
            </a:r>
            <a:r>
              <a:rPr lang="en-US" sz="2400" i="1" dirty="0">
                <a:latin typeface="Georgia" pitchFamily="18" charset="0"/>
              </a:rPr>
              <a:t>(·)</a:t>
            </a:r>
            <a:r>
              <a:rPr lang="en-US" sz="2400" dirty="0">
                <a:latin typeface="Georgia" pitchFamily="18" charset="0"/>
              </a:rPr>
              <a:t>.  </a:t>
            </a:r>
            <a:endParaRPr lang="en-US" sz="2400" dirty="0" smtClean="0">
              <a:latin typeface="Georgia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Georgia" pitchFamily="18" charset="0"/>
              </a:rPr>
              <a:t>Use estimated </a:t>
            </a:r>
            <a:r>
              <a:rPr lang="en-US" sz="2400" dirty="0">
                <a:latin typeface="Georgia" pitchFamily="18" charset="0"/>
              </a:rPr>
              <a:t>moments </a:t>
            </a:r>
            <a:r>
              <a:rPr lang="en-US" sz="2400" dirty="0" smtClean="0">
                <a:latin typeface="Georgia" pitchFamily="18" charset="0"/>
              </a:rPr>
              <a:t>to </a:t>
            </a:r>
            <a:r>
              <a:rPr lang="en-US" sz="2400" dirty="0">
                <a:latin typeface="Georgia" pitchFamily="18" charset="0"/>
              </a:rPr>
              <a:t>estimate the probability of poverty in each of a sequence of time periods</a:t>
            </a:r>
            <a:r>
              <a:rPr lang="en-US" sz="2400" dirty="0" smtClean="0">
                <a:latin typeface="Georgia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Georgia" pitchFamily="18" charset="0"/>
              </a:rPr>
              <a:t>Based on a normative </a:t>
            </a:r>
            <a:r>
              <a:rPr lang="en-US" sz="2400" dirty="0">
                <a:latin typeface="Georgia" pitchFamily="18" charset="0"/>
              </a:rPr>
              <a:t>assessment of an appropriate tolerance level for the likelihood of being poor over time, individuals, households, communities, etc. could be classified as resilient or not. </a:t>
            </a:r>
            <a:endParaRPr lang="en-US" sz="2400" dirty="0" smtClean="0">
              <a:latin typeface="Georgia" pitchFamily="18" charset="0"/>
            </a:endParaRPr>
          </a:p>
          <a:p>
            <a:endParaRPr lang="en-US" sz="2400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Then do impact evaluation based on such measures.</a:t>
            </a:r>
            <a:endParaRPr lang="en-US" sz="2400" dirty="0">
              <a:latin typeface="Georgia" pitchFamily="18" charset="0"/>
            </a:endParaRPr>
          </a:p>
          <a:p>
            <a:endParaRPr lang="en-US" sz="2400" dirty="0">
              <a:latin typeface="Georgia" pitchFamily="18" charset="0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 bwMode="auto">
          <a:xfrm>
            <a:off x="4038600" y="19050"/>
            <a:ext cx="495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Toward Measurement and Evaluation</a:t>
            </a:r>
            <a:endParaRPr lang="en-US" sz="3000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9399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164134"/>
            <a:ext cx="8686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eorgia" pitchFamily="18" charset="0"/>
              </a:rPr>
              <a:t>Resilience is a popular buzzword now. But little precision in its use, theoretically, methodologically or empirically.  </a:t>
            </a:r>
          </a:p>
          <a:p>
            <a:endParaRPr lang="en-US" sz="2400" dirty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We aim to help facilitate rigorous, precise use of the concept to help identify how best to avoid and escape chronic poverty.</a:t>
            </a:r>
          </a:p>
          <a:p>
            <a:endParaRPr lang="en-US" sz="2400" dirty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This will require advances in theory, systems integration, measurement and empirical work in many different contexts and over time. </a:t>
            </a:r>
          </a:p>
          <a:p>
            <a:endParaRPr lang="en-US" sz="2400" dirty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Much to do in all areas … a massive research agenda, especially as agencies begin using resilience as a programming principle.</a:t>
            </a:r>
          </a:p>
          <a:p>
            <a:endParaRPr lang="en-US" sz="2400" b="1" dirty="0">
              <a:latin typeface="Georgia" pitchFamily="18" charset="0"/>
            </a:endParaRPr>
          </a:p>
          <a:p>
            <a:r>
              <a:rPr lang="en-US" sz="2400" b="1" dirty="0" smtClean="0">
                <a:latin typeface="Georgia" pitchFamily="18" charset="0"/>
              </a:rPr>
              <a:t>But we must start with a firm theoretical foundation.</a:t>
            </a: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 txBox="1">
            <a:spLocks/>
          </p:cNvSpPr>
          <p:nvPr/>
        </p:nvSpPr>
        <p:spPr bwMode="auto">
          <a:xfrm>
            <a:off x="6400800" y="0"/>
            <a:ext cx="2743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Summary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6227" cy="6879191"/>
          </a:xfrm>
          <a:prstGeom prst="rect">
            <a:avLst/>
          </a:prstGeom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0" y="1066800"/>
            <a:ext cx="922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Thank you for your time, </a:t>
            </a:r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interest </a:t>
            </a:r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and comments!</a:t>
            </a:r>
          </a:p>
        </p:txBody>
      </p:sp>
      <p:pic>
        <p:nvPicPr>
          <p:cNvPr id="27652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 txBox="1">
            <a:spLocks/>
          </p:cNvSpPr>
          <p:nvPr/>
        </p:nvSpPr>
        <p:spPr bwMode="auto">
          <a:xfrm>
            <a:off x="6400800" y="0"/>
            <a:ext cx="396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16" y="962186"/>
            <a:ext cx="2333677" cy="30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079" y="962186"/>
            <a:ext cx="2162175" cy="288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078" y="4147000"/>
            <a:ext cx="2162176" cy="271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4" y="943297"/>
            <a:ext cx="2032702" cy="2561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501" y="2256760"/>
            <a:ext cx="206692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158" y="999922"/>
            <a:ext cx="2238375" cy="33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570" y="2488367"/>
            <a:ext cx="2108102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16" y="2690529"/>
            <a:ext cx="2345663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01" y="4495801"/>
            <a:ext cx="2386255" cy="238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672" y="3595403"/>
            <a:ext cx="2215526" cy="328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199" y="3600515"/>
            <a:ext cx="2326236" cy="325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5"/>
          <p:cNvSpPr txBox="1">
            <a:spLocks/>
          </p:cNvSpPr>
          <p:nvPr/>
        </p:nvSpPr>
        <p:spPr bwMode="auto">
          <a:xfrm>
            <a:off x="4147334" y="1501"/>
            <a:ext cx="499666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                            Motivation</a:t>
            </a:r>
            <a:endParaRPr lang="en-US" sz="3000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952" y="2902905"/>
            <a:ext cx="8652733" cy="1384995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Georgia" pitchFamily="18" charset="0"/>
              </a:rPr>
              <a:t>“Resilience” has rapidly become a ubiquitous buzzword, but ill-defined concept within the development and humanitarian communities</a:t>
            </a:r>
            <a:endParaRPr lang="en-US" sz="28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cu_logo_sml_150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1020763"/>
            <a:ext cx="876300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latin typeface="Georgia" pitchFamily="18" charset="0"/>
              </a:rPr>
              <a:t>Why development and humanitarian communities’ current fascination with “resilience”?</a:t>
            </a:r>
            <a:endParaRPr lang="en-US" sz="2400" u="sng" dirty="0">
              <a:latin typeface="Georgia" pitchFamily="18" charset="0"/>
            </a:endParaRPr>
          </a:p>
          <a:p>
            <a:pPr>
              <a:defRPr/>
            </a:pPr>
            <a:r>
              <a:rPr lang="en-US" sz="2400" dirty="0">
                <a:latin typeface="Georgia" pitchFamily="18" charset="0"/>
              </a:rPr>
              <a:t> </a:t>
            </a:r>
          </a:p>
          <a:p>
            <a:pPr marL="514350" indent="-514350">
              <a:buFontTx/>
              <a:buAutoNum type="arabicParenR"/>
              <a:defRPr/>
            </a:pPr>
            <a:r>
              <a:rPr lang="en-US" sz="2400" dirty="0">
                <a:latin typeface="Georgia" pitchFamily="18" charset="0"/>
              </a:rPr>
              <a:t>Risk perceived increasing in both frequency and intensity</a:t>
            </a:r>
            <a:endParaRPr lang="en-US" sz="2400" u="sng" dirty="0">
              <a:latin typeface="Georgia" pitchFamily="18" charset="0"/>
            </a:endParaRPr>
          </a:p>
          <a:p>
            <a:pPr marL="514350" indent="-514350">
              <a:buFontTx/>
              <a:buAutoNum type="arabicParenR"/>
              <a:defRPr/>
            </a:pPr>
            <a:r>
              <a:rPr lang="en-US" sz="2400" dirty="0">
                <a:latin typeface="Georgia" pitchFamily="18" charset="0"/>
              </a:rPr>
              <a:t>Recurring crises lay bare the longstanding difficulty of reconciling humanitarian response to disasters with longer-term development efforts.  </a:t>
            </a:r>
          </a:p>
          <a:p>
            <a:pPr marL="514350" indent="-514350">
              <a:buFontTx/>
              <a:buAutoNum type="arabicParenR"/>
              <a:defRPr/>
            </a:pPr>
            <a:r>
              <a:rPr lang="en-US" sz="2400" dirty="0">
                <a:latin typeface="Georgia" pitchFamily="18" charset="0"/>
              </a:rPr>
              <a:t>Increasingly recognize interdependence of biophysical and socioeconomic systems</a:t>
            </a:r>
            <a:r>
              <a:rPr lang="en-US" sz="2400" dirty="0" smtClean="0">
                <a:latin typeface="Georgia" pitchFamily="18" charset="0"/>
              </a:rPr>
              <a:t>. </a:t>
            </a:r>
            <a:r>
              <a:rPr lang="en-US" sz="2400" dirty="0">
                <a:latin typeface="Georgia" pitchFamily="18" charset="0"/>
              </a:rPr>
              <a:t>Tap ecological work on </a:t>
            </a:r>
            <a:r>
              <a:rPr lang="en-US" sz="2400" dirty="0" smtClean="0">
                <a:latin typeface="Georgia" pitchFamily="18" charset="0"/>
              </a:rPr>
              <a:t>resilience.</a:t>
            </a:r>
            <a:endParaRPr lang="en-US" sz="2400" dirty="0">
              <a:latin typeface="Georgia" pitchFamily="18" charset="0"/>
            </a:endParaRPr>
          </a:p>
          <a:p>
            <a:pPr marL="514350" indent="-514350">
              <a:buFontTx/>
              <a:buAutoNum type="arabicParenR"/>
              <a:defRPr/>
            </a:pPr>
            <a:endParaRPr lang="en-US" sz="2400" u="sng" dirty="0">
              <a:latin typeface="Georgia" pitchFamily="18" charset="0"/>
            </a:endParaRPr>
          </a:p>
          <a:p>
            <a:pPr>
              <a:defRPr/>
            </a:pPr>
            <a:r>
              <a:rPr lang="en-US" sz="2400" i="1" dirty="0">
                <a:latin typeface="Georgia" pitchFamily="18" charset="0"/>
              </a:rPr>
              <a:t>But we lack a theory-measurement-and-evidence-based understanding of what resilience is with respect to poverty and hunger, how to measure it, and how to effectively promote it so as to </a:t>
            </a:r>
            <a:r>
              <a:rPr lang="en-US" sz="2400" i="1" dirty="0" smtClean="0">
                <a:latin typeface="Georgia" pitchFamily="18" charset="0"/>
              </a:rPr>
              <a:t>sustainably reduce </a:t>
            </a:r>
            <a:r>
              <a:rPr lang="en-US" sz="2400" i="1" dirty="0">
                <a:latin typeface="Georgia" pitchFamily="18" charset="0"/>
              </a:rPr>
              <a:t>chronic </a:t>
            </a:r>
            <a:r>
              <a:rPr lang="en-US" sz="2400" i="1" dirty="0" smtClean="0">
                <a:latin typeface="Georgia" pitchFamily="18" charset="0"/>
              </a:rPr>
              <a:t>poverty/food insecurity.</a:t>
            </a:r>
            <a:r>
              <a:rPr lang="en-US" sz="2800" b="1" i="1" dirty="0" smtClean="0">
                <a:latin typeface="Georgia" pitchFamily="18" charset="0"/>
              </a:rPr>
              <a:t> </a:t>
            </a:r>
            <a:endParaRPr lang="en-US" sz="2800" b="1" i="1" dirty="0">
              <a:latin typeface="Georgia" pitchFamily="18" charset="0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4147334" y="1501"/>
            <a:ext cx="499666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                            Motivation</a:t>
            </a:r>
            <a:endParaRPr lang="en-US" sz="3000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2039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cu_logo_sml_150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1020763"/>
            <a:ext cx="87630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latin typeface="Georgia" pitchFamily="18" charset="0"/>
              </a:rPr>
              <a:t>At the same time, much ambivalence (or worse) about the ‘rise of resilience’</a:t>
            </a:r>
            <a:endParaRPr lang="en-US" sz="2400" u="sng" dirty="0">
              <a:latin typeface="Georgia" pitchFamily="18" charset="0"/>
            </a:endParaRPr>
          </a:p>
          <a:p>
            <a:pPr>
              <a:defRPr/>
            </a:pPr>
            <a:r>
              <a:rPr lang="en-US" sz="2400" dirty="0">
                <a:latin typeface="Georgia" pitchFamily="18" charset="0"/>
              </a:rPr>
              <a:t> </a:t>
            </a:r>
          </a:p>
          <a:p>
            <a:pPr marL="514350" indent="-514350">
              <a:buFontTx/>
              <a:buAutoNum type="arabicParenR"/>
              <a:defRPr/>
            </a:pPr>
            <a:r>
              <a:rPr lang="en-US" sz="2400" dirty="0" smtClean="0">
                <a:latin typeface="Georgia" pitchFamily="18" charset="0"/>
              </a:rPr>
              <a:t>Seen as too imprecise and malleable a concept/term</a:t>
            </a:r>
          </a:p>
          <a:p>
            <a:pPr marL="514350" indent="-514350">
              <a:buFontTx/>
              <a:buAutoNum type="arabicParenR"/>
              <a:defRPr/>
            </a:pPr>
            <a:r>
              <a:rPr lang="en-US" sz="2400" dirty="0" smtClean="0">
                <a:latin typeface="Georgia" pitchFamily="18" charset="0"/>
              </a:rPr>
              <a:t>Not pro-poor as presently formulated</a:t>
            </a:r>
          </a:p>
          <a:p>
            <a:pPr marL="514350" indent="-514350">
              <a:buFontTx/>
              <a:buAutoNum type="arabicParenR"/>
              <a:defRPr/>
            </a:pPr>
            <a:r>
              <a:rPr lang="en-US" sz="2400" dirty="0" smtClean="0">
                <a:latin typeface="Georgia" pitchFamily="18" charset="0"/>
              </a:rPr>
              <a:t>Often ignores issues of agency/power</a:t>
            </a:r>
            <a:endParaRPr lang="en-US" sz="2400" dirty="0">
              <a:latin typeface="Georgia" pitchFamily="18" charset="0"/>
            </a:endParaRPr>
          </a:p>
          <a:p>
            <a:pPr>
              <a:defRPr/>
            </a:pPr>
            <a:endParaRPr lang="en-US" sz="2400" u="sng" dirty="0" smtClean="0">
              <a:latin typeface="Georgia" pitchFamily="18" charset="0"/>
            </a:endParaRPr>
          </a:p>
          <a:p>
            <a:pPr>
              <a:defRPr/>
            </a:pPr>
            <a:endParaRPr lang="en-US" sz="2400" u="sng" dirty="0" smtClean="0">
              <a:latin typeface="Georgia" pitchFamily="18" charset="0"/>
            </a:endParaRPr>
          </a:p>
          <a:p>
            <a:pPr>
              <a:defRPr/>
            </a:pPr>
            <a:r>
              <a:rPr lang="en-US" sz="2400" dirty="0" smtClean="0">
                <a:latin typeface="Georgia" pitchFamily="18" charset="0"/>
              </a:rPr>
              <a:t>We aim to address these important critiques by advancing a simple initial theory of resilience that enhances precision and anchors the use of resilience in the broader struggle to reduce poverty and food insecurity.</a:t>
            </a:r>
            <a:endParaRPr lang="en-US" sz="2400" dirty="0">
              <a:latin typeface="Georgia" pitchFamily="18" charset="0"/>
            </a:endParaRPr>
          </a:p>
          <a:p>
            <a:pPr>
              <a:defRPr/>
            </a:pPr>
            <a:endParaRPr lang="en-US" sz="2400" dirty="0">
              <a:latin typeface="Georgia" pitchFamily="18" charset="0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4147334" y="1501"/>
            <a:ext cx="499666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                            Motivation</a:t>
            </a:r>
            <a:endParaRPr lang="en-US" sz="3000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7814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" y="1143000"/>
            <a:ext cx="8915399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eorgia" pitchFamily="18" charset="0"/>
              </a:rPr>
              <a:t>Existing economic theories of welfare dynamics (especially ‘poverty traps’) closely parallel the ecological literature on resilience and resistance: similar ODE-based mathematics of dynamical systems.  </a:t>
            </a:r>
          </a:p>
          <a:p>
            <a:endParaRPr lang="en-US" sz="2400" dirty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But foci differ – systems vs. individual </a:t>
            </a:r>
          </a:p>
          <a:p>
            <a:r>
              <a:rPr lang="en-US" sz="2400" dirty="0" smtClean="0">
                <a:latin typeface="Georgia" pitchFamily="18" charset="0"/>
              </a:rPr>
              <a:t>elements, role of human agency, the </a:t>
            </a:r>
          </a:p>
          <a:p>
            <a:r>
              <a:rPr lang="en-US" sz="2400" dirty="0" smtClean="0">
                <a:latin typeface="Georgia" pitchFamily="18" charset="0"/>
              </a:rPr>
              <a:t>normative project, etc. – so need to adapt </a:t>
            </a:r>
          </a:p>
          <a:p>
            <a:r>
              <a:rPr lang="en-US" sz="2400" dirty="0" smtClean="0">
                <a:latin typeface="Georgia" pitchFamily="18" charset="0"/>
              </a:rPr>
              <a:t>the ecological resilience literature using </a:t>
            </a:r>
          </a:p>
          <a:p>
            <a:r>
              <a:rPr lang="en-US" sz="2400" dirty="0" smtClean="0">
                <a:latin typeface="Georgia" pitchFamily="18" charset="0"/>
              </a:rPr>
              <a:t>the existing tools of development studies </a:t>
            </a:r>
          </a:p>
          <a:p>
            <a:r>
              <a:rPr lang="en-US" sz="2400" dirty="0" smtClean="0">
                <a:latin typeface="Georgia" pitchFamily="18" charset="0"/>
              </a:rPr>
              <a:t>and economics concerning the stochastic </a:t>
            </a:r>
          </a:p>
          <a:p>
            <a:r>
              <a:rPr lang="en-US" sz="2400" dirty="0" smtClean="0">
                <a:latin typeface="Georgia" pitchFamily="18" charset="0"/>
              </a:rPr>
              <a:t>dynamics of individual and collective </a:t>
            </a:r>
          </a:p>
          <a:p>
            <a:r>
              <a:rPr lang="en-US" sz="2400" dirty="0" smtClean="0">
                <a:latin typeface="Georgia" pitchFamily="18" charset="0"/>
              </a:rPr>
              <a:t>human well-being.</a:t>
            </a:r>
            <a:endParaRPr lang="en-US" sz="2400" dirty="0">
              <a:latin typeface="Georgia" pitchFamily="18" charset="0"/>
            </a:endParaRPr>
          </a:p>
          <a:p>
            <a:endParaRPr lang="en-US" sz="2400" b="1" dirty="0">
              <a:latin typeface="Georg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000" b="1" dirty="0" smtClean="0">
              <a:latin typeface="Georgia" pitchFamily="18" charset="0"/>
            </a:endParaRPr>
          </a:p>
          <a:p>
            <a:endParaRPr lang="en-US" sz="2400" b="1" dirty="0" smtClean="0">
              <a:latin typeface="Georgia" pitchFamily="18" charset="0"/>
            </a:endParaRP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endParaRPr lang="en-US" sz="2400" b="1" dirty="0" smtClean="0"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 txBox="1">
            <a:spLocks/>
          </p:cNvSpPr>
          <p:nvPr/>
        </p:nvSpPr>
        <p:spPr bwMode="auto">
          <a:xfrm>
            <a:off x="4724400" y="152400"/>
            <a:ext cx="426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Need to Adapt</a:t>
            </a:r>
            <a:endParaRPr lang="en-US" sz="3000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2606993"/>
            <a:ext cx="291147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61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861" y="990600"/>
            <a:ext cx="8686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eorgia" pitchFamily="18" charset="0"/>
              </a:rPr>
              <a:t>Resilience of whom to what?</a:t>
            </a:r>
          </a:p>
          <a:p>
            <a:endParaRPr lang="en-US" sz="2400" b="1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Subject of interest – quality of life, roughly </a:t>
            </a:r>
            <a:r>
              <a:rPr lang="en-US" sz="2400" dirty="0" err="1" smtClean="0">
                <a:latin typeface="Georgia" pitchFamily="18" charset="0"/>
              </a:rPr>
              <a:t>Sen’s</a:t>
            </a:r>
            <a:r>
              <a:rPr lang="en-US" sz="2400" dirty="0" smtClean="0">
                <a:latin typeface="Georgia" pitchFamily="18" charset="0"/>
              </a:rPr>
              <a:t> ‘capabilities’. </a:t>
            </a:r>
          </a:p>
          <a:p>
            <a:endParaRPr lang="en-US" sz="2400" dirty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This implies a focus on individuals’ (and groups’) </a:t>
            </a:r>
            <a:r>
              <a:rPr lang="en-US" sz="2400" i="1" dirty="0" smtClean="0">
                <a:latin typeface="Georgia" pitchFamily="18" charset="0"/>
              </a:rPr>
              <a:t>well-being within</a:t>
            </a:r>
            <a:r>
              <a:rPr lang="en-US" sz="2400" dirty="0" smtClean="0">
                <a:latin typeface="Georgia" pitchFamily="18" charset="0"/>
              </a:rPr>
              <a:t> a system, not the </a:t>
            </a:r>
            <a:r>
              <a:rPr lang="en-US" sz="2400" i="1" dirty="0" smtClean="0">
                <a:latin typeface="Georgia" pitchFamily="18" charset="0"/>
              </a:rPr>
              <a:t>state of </a:t>
            </a:r>
            <a:r>
              <a:rPr lang="en-US" sz="2400" dirty="0" smtClean="0">
                <a:latin typeface="Georgia" pitchFamily="18" charset="0"/>
              </a:rPr>
              <a:t>a system itself.  System has instrumental  rather than intrinsic importance.</a:t>
            </a:r>
          </a:p>
          <a:p>
            <a:endParaRPr lang="en-US" dirty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Focus further on </a:t>
            </a:r>
            <a:r>
              <a:rPr lang="en-US" sz="2400" b="1" i="1" dirty="0" smtClean="0">
                <a:latin typeface="Georgia" pitchFamily="18" charset="0"/>
              </a:rPr>
              <a:t>minimizing the human experience of chronic poverty</a:t>
            </a:r>
            <a:r>
              <a:rPr lang="en-US" sz="2400" dirty="0" smtClean="0">
                <a:latin typeface="Georgia" pitchFamily="18" charset="0"/>
              </a:rPr>
              <a:t>. </a:t>
            </a:r>
          </a:p>
          <a:p>
            <a:endParaRPr lang="en-US" dirty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Do not focus on a specific source of risk</a:t>
            </a:r>
            <a:r>
              <a:rPr lang="en-US" sz="2400" dirty="0">
                <a:latin typeface="Georgia" pitchFamily="18" charset="0"/>
              </a:rPr>
              <a:t> </a:t>
            </a:r>
            <a:r>
              <a:rPr lang="en-US" sz="2400" dirty="0" smtClean="0">
                <a:latin typeface="Georgia" pitchFamily="18" charset="0"/>
              </a:rPr>
              <a:t>b/c problem is uninsured exposure to a </a:t>
            </a:r>
            <a:r>
              <a:rPr lang="en-US" sz="2400" i="1" dirty="0" smtClean="0">
                <a:latin typeface="Georgia" pitchFamily="18" charset="0"/>
              </a:rPr>
              <a:t>wide array </a:t>
            </a:r>
            <a:r>
              <a:rPr lang="en-US" sz="2400" dirty="0" smtClean="0">
                <a:latin typeface="Georgia" pitchFamily="18" charset="0"/>
              </a:rPr>
              <a:t>of stressors (ex ante risk) and shocks (ex post, adverse realizations) to which resilience implies </a:t>
            </a:r>
            <a:r>
              <a:rPr lang="en-US" sz="2400" i="1" dirty="0" smtClean="0">
                <a:latin typeface="Georgia" pitchFamily="18" charset="0"/>
              </a:rPr>
              <a:t>adaptability while staying/becoming non-poor.</a:t>
            </a: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 txBox="1">
            <a:spLocks/>
          </p:cNvSpPr>
          <p:nvPr/>
        </p:nvSpPr>
        <p:spPr bwMode="auto">
          <a:xfrm>
            <a:off x="4724400" y="152400"/>
            <a:ext cx="426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Toward a Theory</a:t>
            </a:r>
            <a:endParaRPr lang="en-US" sz="3000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1785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990600"/>
            <a:ext cx="89153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eorgia" pitchFamily="18" charset="0"/>
              </a:rPr>
              <a:t>Concept of Resilience for Development</a:t>
            </a:r>
          </a:p>
          <a:p>
            <a:endParaRPr lang="en-US" sz="2400" dirty="0" smtClean="0">
              <a:latin typeface="Georgia" pitchFamily="18" charset="0"/>
            </a:endParaRPr>
          </a:p>
          <a:p>
            <a:r>
              <a:rPr lang="en-US" sz="2400" i="1" dirty="0">
                <a:latin typeface="Georgia" pitchFamily="18" charset="0"/>
              </a:rPr>
              <a:t>Development resilience represents the likelihood over time of a person, household or other aggregate unit being non-poor in the face of various stressors and in the wake of myriad shocks. If and only if that likelihood is and remains high, then the unit is resilient.  </a:t>
            </a:r>
            <a:endParaRPr lang="en-US" sz="2400" dirty="0">
              <a:latin typeface="Georgia" pitchFamily="18" charset="0"/>
            </a:endParaRPr>
          </a:p>
          <a:p>
            <a:endParaRPr lang="en-US" sz="2400" i="1" dirty="0">
              <a:latin typeface="Georgia" pitchFamily="18" charset="0"/>
            </a:endParaRPr>
          </a:p>
          <a:p>
            <a:r>
              <a:rPr lang="en-US" sz="2400" u="sng" dirty="0" smtClean="0">
                <a:latin typeface="Georgia" pitchFamily="18" charset="0"/>
              </a:rPr>
              <a:t>Key Elements</a:t>
            </a:r>
            <a:r>
              <a:rPr lang="en-US" sz="2400" dirty="0" smtClean="0">
                <a:latin typeface="Georgia" pitchFamily="18" charset="0"/>
              </a:rPr>
              <a:t>: focus on stochastic dynamics of (</a:t>
            </a:r>
            <a:r>
              <a:rPr lang="en-US" sz="2400" dirty="0" err="1" smtClean="0">
                <a:latin typeface="Georgia" pitchFamily="18" charset="0"/>
              </a:rPr>
              <a:t>aggregable</a:t>
            </a:r>
            <a:r>
              <a:rPr lang="en-US" sz="2400" dirty="0">
                <a:latin typeface="Georgia" pitchFamily="18" charset="0"/>
              </a:rPr>
              <a:t>) individual standards of living </a:t>
            </a:r>
            <a:endParaRPr lang="en-US" sz="2400" dirty="0" smtClean="0">
              <a:latin typeface="Georgia" pitchFamily="18" charset="0"/>
            </a:endParaRPr>
          </a:p>
          <a:p>
            <a:r>
              <a:rPr lang="en-US" sz="2400" b="1" dirty="0" smtClean="0">
                <a:latin typeface="Georgia" pitchFamily="18" charset="0"/>
              </a:rPr>
              <a:t> </a:t>
            </a:r>
          </a:p>
          <a:p>
            <a:r>
              <a:rPr lang="en-US" sz="2400" u="sng" dirty="0" smtClean="0">
                <a:latin typeface="Georgia" pitchFamily="18" charset="0"/>
              </a:rPr>
              <a:t>Normative implication</a:t>
            </a:r>
            <a:r>
              <a:rPr lang="en-US" sz="2400" dirty="0" smtClean="0">
                <a:latin typeface="Georgia" pitchFamily="18" charset="0"/>
              </a:rPr>
              <a:t>: prioritize </a:t>
            </a:r>
            <a:r>
              <a:rPr lang="en-US" sz="2400" dirty="0">
                <a:latin typeface="Georgia" pitchFamily="18" charset="0"/>
              </a:rPr>
              <a:t>avoidance of and escape from chronic poverty and </a:t>
            </a:r>
            <a:r>
              <a:rPr lang="en-US" sz="2400" dirty="0" smtClean="0">
                <a:latin typeface="Georgia" pitchFamily="18" charset="0"/>
              </a:rPr>
              <a:t>minimize </a:t>
            </a:r>
            <a:r>
              <a:rPr lang="en-US" sz="2400" dirty="0">
                <a:latin typeface="Georgia" pitchFamily="18" charset="0"/>
              </a:rPr>
              <a:t>within the population and over time </a:t>
            </a:r>
            <a:r>
              <a:rPr lang="en-US" sz="2400" dirty="0" smtClean="0">
                <a:latin typeface="Georgia" pitchFamily="18" charset="0"/>
              </a:rPr>
              <a:t>the experience </a:t>
            </a:r>
            <a:r>
              <a:rPr lang="en-US" sz="2400" dirty="0">
                <a:latin typeface="Georgia" pitchFamily="18" charset="0"/>
              </a:rPr>
              <a:t>of low standards of living. </a:t>
            </a:r>
            <a:endParaRPr lang="en-US" sz="2400" b="1" dirty="0" smtClean="0">
              <a:latin typeface="Georgia" pitchFamily="18" charset="0"/>
            </a:endParaRPr>
          </a:p>
          <a:p>
            <a:endParaRPr lang="en-US" sz="2400" b="1" dirty="0" smtClean="0">
              <a:latin typeface="Cambr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 txBox="1">
            <a:spLocks/>
          </p:cNvSpPr>
          <p:nvPr/>
        </p:nvSpPr>
        <p:spPr bwMode="auto">
          <a:xfrm>
            <a:off x="4724400" y="152400"/>
            <a:ext cx="426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Toward a Theory</a:t>
            </a:r>
            <a:endParaRPr lang="en-US" sz="3000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8528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990600"/>
            <a:ext cx="89153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eorgia" pitchFamily="18" charset="0"/>
              </a:rPr>
              <a:t>Stochastic Well-Being Dynamics</a:t>
            </a:r>
          </a:p>
          <a:p>
            <a:endParaRPr lang="en-US" sz="2400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Consider the moment </a:t>
            </a:r>
            <a:r>
              <a:rPr lang="en-US" sz="2400" dirty="0">
                <a:latin typeface="Georgia" pitchFamily="18" charset="0"/>
              </a:rPr>
              <a:t>function for conditional </a:t>
            </a:r>
            <a:r>
              <a:rPr lang="en-US" sz="2400" dirty="0" smtClean="0">
                <a:latin typeface="Georgia" pitchFamily="18" charset="0"/>
              </a:rPr>
              <a:t>well-being: </a:t>
            </a:r>
          </a:p>
          <a:p>
            <a:endParaRPr lang="en-US" sz="2400" i="1" dirty="0" smtClean="0">
              <a:latin typeface="Georgia" pitchFamily="18" charset="0"/>
            </a:endParaRPr>
          </a:p>
          <a:p>
            <a:pPr algn="ctr"/>
            <a:r>
              <a:rPr lang="en-US" sz="2400" i="1" dirty="0" err="1" smtClean="0">
                <a:latin typeface="Georgia" pitchFamily="18" charset="0"/>
              </a:rPr>
              <a:t>m</a:t>
            </a:r>
            <a:r>
              <a:rPr lang="en-US" sz="2400" i="1" baseline="30000" dirty="0" err="1" smtClean="0">
                <a:latin typeface="Georgia" pitchFamily="18" charset="0"/>
              </a:rPr>
              <a:t>k</a:t>
            </a:r>
            <a:r>
              <a:rPr lang="en-US" sz="2400" i="1" dirty="0" smtClean="0">
                <a:latin typeface="Georgia" pitchFamily="18" charset="0"/>
              </a:rPr>
              <a:t>(</a:t>
            </a:r>
            <a:r>
              <a:rPr lang="en-US" sz="2400" i="1" dirty="0" err="1" smtClean="0">
                <a:latin typeface="Georgia" pitchFamily="18" charset="0"/>
              </a:rPr>
              <a:t>W</a:t>
            </a:r>
            <a:r>
              <a:rPr lang="en-US" sz="2400" i="1" baseline="-25000" dirty="0" err="1" smtClean="0">
                <a:latin typeface="Georgia" pitchFamily="18" charset="0"/>
              </a:rPr>
              <a:t>t+s</a:t>
            </a:r>
            <a:r>
              <a:rPr lang="en-US" sz="2400" i="1" dirty="0" smtClean="0">
                <a:latin typeface="Georgia" pitchFamily="18" charset="0"/>
              </a:rPr>
              <a:t> </a:t>
            </a:r>
            <a:r>
              <a:rPr lang="en-US" sz="2400" i="1" dirty="0">
                <a:latin typeface="Georgia" pitchFamily="18" charset="0"/>
              </a:rPr>
              <a:t>| </a:t>
            </a:r>
            <a:r>
              <a:rPr lang="en-US" sz="2400" i="1" dirty="0" err="1">
                <a:latin typeface="Georgia" pitchFamily="18" charset="0"/>
              </a:rPr>
              <a:t>W</a:t>
            </a:r>
            <a:r>
              <a:rPr lang="en-US" sz="2400" i="1" baseline="-25000" dirty="0" err="1">
                <a:latin typeface="Georgia" pitchFamily="18" charset="0"/>
              </a:rPr>
              <a:t>t</a:t>
            </a:r>
            <a:r>
              <a:rPr lang="en-US" sz="2400" i="1" dirty="0">
                <a:latin typeface="Georgia" pitchFamily="18" charset="0"/>
              </a:rPr>
              <a:t>, </a:t>
            </a:r>
            <a:r>
              <a:rPr lang="en-US" sz="2400" i="1" dirty="0" err="1" smtClean="0">
                <a:latin typeface="Georgia" pitchFamily="18" charset="0"/>
              </a:rPr>
              <a:t>ε</a:t>
            </a:r>
            <a:r>
              <a:rPr lang="en-US" sz="2400" i="1" baseline="-25000" dirty="0" err="1" smtClean="0">
                <a:latin typeface="Georgia" pitchFamily="18" charset="0"/>
              </a:rPr>
              <a:t>t</a:t>
            </a:r>
            <a:r>
              <a:rPr lang="en-US" sz="2400" i="1" dirty="0" smtClean="0">
                <a:latin typeface="Georgia" pitchFamily="18" charset="0"/>
              </a:rPr>
              <a:t>)</a:t>
            </a:r>
          </a:p>
          <a:p>
            <a:endParaRPr lang="en-US" sz="2400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where </a:t>
            </a:r>
            <a:r>
              <a:rPr lang="en-US" sz="2400" i="1" dirty="0" err="1">
                <a:latin typeface="Georgia" pitchFamily="18" charset="0"/>
              </a:rPr>
              <a:t>m</a:t>
            </a:r>
            <a:r>
              <a:rPr lang="en-US" sz="2400" i="1" baseline="30000" dirty="0" err="1">
                <a:latin typeface="Georgia" pitchFamily="18" charset="0"/>
              </a:rPr>
              <a:t>k</a:t>
            </a:r>
            <a:r>
              <a:rPr lang="en-US" sz="2400" dirty="0">
                <a:latin typeface="Georgia" pitchFamily="18" charset="0"/>
              </a:rPr>
              <a:t> represents the </a:t>
            </a:r>
            <a:r>
              <a:rPr lang="en-US" sz="2400" i="1" dirty="0" err="1">
                <a:latin typeface="Georgia" pitchFamily="18" charset="0"/>
              </a:rPr>
              <a:t>k</a:t>
            </a:r>
            <a:r>
              <a:rPr lang="en-US" sz="2400" baseline="30000" dirty="0" err="1">
                <a:latin typeface="Georgia" pitchFamily="18" charset="0"/>
              </a:rPr>
              <a:t>th</a:t>
            </a:r>
            <a:r>
              <a:rPr lang="en-US" sz="2400" dirty="0">
                <a:latin typeface="Georgia" pitchFamily="18" charset="0"/>
              </a:rPr>
              <a:t> </a:t>
            </a:r>
            <a:r>
              <a:rPr lang="en-US" sz="2400" dirty="0" smtClean="0">
                <a:latin typeface="Georgia" pitchFamily="18" charset="0"/>
              </a:rPr>
              <a:t>moment (e.g., mean </a:t>
            </a:r>
            <a:r>
              <a:rPr lang="en-US" sz="2400" dirty="0">
                <a:latin typeface="Georgia" pitchFamily="18" charset="0"/>
              </a:rPr>
              <a:t>(</a:t>
            </a:r>
            <a:r>
              <a:rPr lang="en-US" sz="2400" i="1" dirty="0">
                <a:latin typeface="Georgia" pitchFamily="18" charset="0"/>
              </a:rPr>
              <a:t>k</a:t>
            </a:r>
            <a:r>
              <a:rPr lang="en-US" sz="2400" dirty="0">
                <a:latin typeface="Georgia" pitchFamily="18" charset="0"/>
              </a:rPr>
              <a:t>=1), variance (</a:t>
            </a:r>
            <a:r>
              <a:rPr lang="en-US" sz="2400" i="1" dirty="0">
                <a:latin typeface="Georgia" pitchFamily="18" charset="0"/>
              </a:rPr>
              <a:t>k</a:t>
            </a:r>
            <a:r>
              <a:rPr lang="en-US" sz="2400" dirty="0">
                <a:latin typeface="Georgia" pitchFamily="18" charset="0"/>
              </a:rPr>
              <a:t> =2) or </a:t>
            </a:r>
            <a:r>
              <a:rPr lang="en-US" sz="2400" dirty="0" err="1">
                <a:latin typeface="Georgia" pitchFamily="18" charset="0"/>
              </a:rPr>
              <a:t>skewness</a:t>
            </a:r>
            <a:r>
              <a:rPr lang="en-US" sz="2400" dirty="0">
                <a:latin typeface="Georgia" pitchFamily="18" charset="0"/>
              </a:rPr>
              <a:t> (</a:t>
            </a:r>
            <a:r>
              <a:rPr lang="en-US" sz="2400" i="1" dirty="0">
                <a:latin typeface="Georgia" pitchFamily="18" charset="0"/>
              </a:rPr>
              <a:t>k</a:t>
            </a:r>
            <a:r>
              <a:rPr lang="en-US" sz="2400" dirty="0">
                <a:latin typeface="Georgia" pitchFamily="18" charset="0"/>
              </a:rPr>
              <a:t> =3</a:t>
            </a:r>
            <a:r>
              <a:rPr lang="en-US" sz="2400" dirty="0" smtClean="0">
                <a:latin typeface="Georgia" pitchFamily="18" charset="0"/>
              </a:rPr>
              <a:t>)</a:t>
            </a:r>
          </a:p>
          <a:p>
            <a:r>
              <a:rPr lang="en-US" sz="2400" i="1" dirty="0" err="1" smtClean="0">
                <a:latin typeface="Georgia" pitchFamily="18" charset="0"/>
              </a:rPr>
              <a:t>W</a:t>
            </a:r>
            <a:r>
              <a:rPr lang="en-US" sz="2400" i="1" baseline="-25000" dirty="0" err="1" smtClean="0">
                <a:latin typeface="Georgia" pitchFamily="18" charset="0"/>
              </a:rPr>
              <a:t>t</a:t>
            </a:r>
            <a:r>
              <a:rPr lang="en-US" sz="2400" dirty="0">
                <a:latin typeface="Georgia" pitchFamily="18" charset="0"/>
              </a:rPr>
              <a:t> </a:t>
            </a:r>
            <a:r>
              <a:rPr lang="en-US" sz="2400" dirty="0" smtClean="0">
                <a:latin typeface="Georgia" pitchFamily="18" charset="0"/>
              </a:rPr>
              <a:t>is well-being at time t</a:t>
            </a:r>
          </a:p>
          <a:p>
            <a:r>
              <a:rPr lang="en-US" sz="2400" i="1" dirty="0" err="1" smtClean="0">
                <a:latin typeface="Georgia" pitchFamily="18" charset="0"/>
              </a:rPr>
              <a:t>ε</a:t>
            </a:r>
            <a:r>
              <a:rPr lang="en-US" sz="2400" i="1" baseline="-25000" dirty="0" err="1" smtClean="0">
                <a:latin typeface="Georgia" pitchFamily="18" charset="0"/>
              </a:rPr>
              <a:t>t</a:t>
            </a:r>
            <a:r>
              <a:rPr lang="en-US" sz="2400" i="1" baseline="-25000" dirty="0" smtClean="0">
                <a:latin typeface="Georgia" pitchFamily="18" charset="0"/>
              </a:rPr>
              <a:t> </a:t>
            </a:r>
            <a:r>
              <a:rPr lang="en-US" sz="2400" dirty="0" smtClean="0">
                <a:latin typeface="Georgia" pitchFamily="18" charset="0"/>
              </a:rPr>
              <a:t> is an exogenous disturbance (scalar or vector) at </a:t>
            </a:r>
            <a:r>
              <a:rPr lang="en-US" sz="2400" dirty="0">
                <a:latin typeface="Georgia" pitchFamily="18" charset="0"/>
              </a:rPr>
              <a:t>time t</a:t>
            </a:r>
          </a:p>
          <a:p>
            <a:endParaRPr lang="en-US" sz="2400" b="1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These moment functions</a:t>
            </a:r>
            <a:r>
              <a:rPr lang="en-US" sz="2400" dirty="0">
                <a:latin typeface="Georgia" pitchFamily="18" charset="0"/>
              </a:rPr>
              <a:t> describe</a:t>
            </a:r>
            <a:r>
              <a:rPr lang="en-US" sz="2400" dirty="0" smtClean="0">
                <a:latin typeface="Georgia" pitchFamily="18" charset="0"/>
              </a:rPr>
              <a:t> quite generally, albeit </a:t>
            </a:r>
            <a:r>
              <a:rPr lang="en-US" sz="2400" dirty="0">
                <a:latin typeface="Georgia" pitchFamily="18" charset="0"/>
              </a:rPr>
              <a:t>in reduced </a:t>
            </a:r>
            <a:r>
              <a:rPr lang="en-US" sz="2400" dirty="0" smtClean="0">
                <a:latin typeface="Georgia" pitchFamily="18" charset="0"/>
              </a:rPr>
              <a:t>form, the stochastic conditional dynamics of well-being.</a:t>
            </a: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 txBox="1">
            <a:spLocks/>
          </p:cNvSpPr>
          <p:nvPr/>
        </p:nvSpPr>
        <p:spPr bwMode="auto">
          <a:xfrm>
            <a:off x="4724400" y="152400"/>
            <a:ext cx="426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Toward a Theory</a:t>
            </a:r>
            <a:endParaRPr lang="en-US" sz="3000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5508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7200" y="5857494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Georgia" pitchFamily="18" charset="0"/>
              </a:rPr>
              <a:t>Noncontroversially</a:t>
            </a:r>
            <a:r>
              <a:rPr lang="en-US" sz="2000" dirty="0" smtClean="0">
                <a:latin typeface="Georgia" pitchFamily="18" charset="0"/>
              </a:rPr>
              <a:t>: NPZ &gt;&gt; CPZ &gt;&gt; HEZ </a:t>
            </a:r>
          </a:p>
          <a:p>
            <a:r>
              <a:rPr lang="en-US" sz="2000" dirty="0" smtClean="0">
                <a:latin typeface="Georgia" pitchFamily="18" charset="0"/>
              </a:rPr>
              <a:t>Those in CPZ or HEZ are chronically poor in expectation (E[W</a:t>
            </a:r>
            <a:r>
              <a:rPr lang="en-US" sz="2000" baseline="-25000" dirty="0" smtClean="0">
                <a:latin typeface="Georgia" pitchFamily="18" charset="0"/>
              </a:rPr>
              <a:t>∞</a:t>
            </a:r>
            <a:r>
              <a:rPr lang="en-US" sz="2000" dirty="0" smtClean="0">
                <a:latin typeface="Georgia" pitchFamily="18" charset="0"/>
              </a:rPr>
              <a:t>]&lt;</a:t>
            </a:r>
            <a:r>
              <a:rPr lang="en-US" sz="2000" u="sng" dirty="0" smtClean="0">
                <a:latin typeface="Georgia" pitchFamily="18" charset="0"/>
              </a:rPr>
              <a:t>p</a:t>
            </a:r>
            <a:r>
              <a:rPr lang="en-US" sz="2000" dirty="0" smtClean="0">
                <a:latin typeface="Georgia" pitchFamily="18" charset="0"/>
              </a:rPr>
              <a:t>)</a:t>
            </a:r>
          </a:p>
          <a:p>
            <a:r>
              <a:rPr lang="en-US" sz="2000" dirty="0" smtClean="0">
                <a:latin typeface="Georgia" pitchFamily="18" charset="0"/>
              </a:rPr>
              <a:t>The CEF reflects </a:t>
            </a:r>
            <a:r>
              <a:rPr lang="en-US" sz="2000" dirty="0" err="1" smtClean="0">
                <a:latin typeface="Georgia" pitchFamily="18" charset="0"/>
              </a:rPr>
              <a:t>indiv</a:t>
            </a:r>
            <a:r>
              <a:rPr lang="en-US" sz="2000" dirty="0" smtClean="0">
                <a:latin typeface="Georgia" pitchFamily="18" charset="0"/>
              </a:rPr>
              <a:t>/collective behaviors (agency/power) w/n system</a:t>
            </a:r>
            <a:endParaRPr lang="en-US" sz="2000" dirty="0">
              <a:latin typeface="Georgia" pitchFamily="18" charset="0"/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 bwMode="auto">
          <a:xfrm>
            <a:off x="4724400" y="152400"/>
            <a:ext cx="426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Toward a Theory</a:t>
            </a:r>
            <a:endParaRPr lang="en-US" sz="3000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1"/>
            <a:ext cx="7279996" cy="441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981075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Georgia" pitchFamily="18" charset="0"/>
              </a:rPr>
              <a:t>Ex: </a:t>
            </a:r>
            <a:r>
              <a:rPr lang="en-US" sz="2400" b="1" dirty="0">
                <a:latin typeface="Georgia" pitchFamily="18" charset="0"/>
              </a:rPr>
              <a:t>Nonlinear expected well-being dynamics with multiple stable </a:t>
            </a:r>
            <a:r>
              <a:rPr lang="en-US" sz="2400" b="1" dirty="0" smtClean="0">
                <a:latin typeface="Georgia" pitchFamily="18" charset="0"/>
              </a:rPr>
              <a:t>states </a:t>
            </a:r>
            <a:r>
              <a:rPr lang="en-US" sz="2400" dirty="0" smtClean="0">
                <a:latin typeface="Georgia" pitchFamily="18" charset="0"/>
              </a:rPr>
              <a:t>(</a:t>
            </a:r>
            <a:r>
              <a:rPr lang="en-US" sz="2400" i="1" dirty="0" smtClean="0">
                <a:latin typeface="Georgia" pitchFamily="18" charset="0"/>
              </a:rPr>
              <a:t>m</a:t>
            </a:r>
            <a:r>
              <a:rPr lang="en-US" sz="2400" i="1" baseline="30000" dirty="0" smtClean="0">
                <a:latin typeface="Georgia" pitchFamily="18" charset="0"/>
              </a:rPr>
              <a:t>1</a:t>
            </a:r>
            <a:r>
              <a:rPr lang="en-US" sz="2400" i="1" dirty="0" smtClean="0">
                <a:latin typeface="Georgia" pitchFamily="18" charset="0"/>
              </a:rPr>
              <a:t>(</a:t>
            </a:r>
            <a:r>
              <a:rPr lang="en-US" sz="2400" i="1" dirty="0" err="1" smtClean="0">
                <a:latin typeface="Georgia" pitchFamily="18" charset="0"/>
              </a:rPr>
              <a:t>W</a:t>
            </a:r>
            <a:r>
              <a:rPr lang="en-US" sz="2400" i="1" baseline="-25000" dirty="0" err="1" smtClean="0">
                <a:latin typeface="Georgia" pitchFamily="18" charset="0"/>
              </a:rPr>
              <a:t>t+s</a:t>
            </a:r>
            <a:r>
              <a:rPr lang="en-US" sz="2400" i="1" dirty="0" smtClean="0">
                <a:latin typeface="Georgia" pitchFamily="18" charset="0"/>
              </a:rPr>
              <a:t> </a:t>
            </a:r>
            <a:r>
              <a:rPr lang="en-US" sz="2400" i="1" dirty="0">
                <a:latin typeface="Georgia" pitchFamily="18" charset="0"/>
              </a:rPr>
              <a:t>| </a:t>
            </a:r>
            <a:r>
              <a:rPr lang="en-US" sz="2400" i="1" dirty="0" err="1">
                <a:latin typeface="Georgia" pitchFamily="18" charset="0"/>
              </a:rPr>
              <a:t>W</a:t>
            </a:r>
            <a:r>
              <a:rPr lang="en-US" sz="2400" i="1" baseline="-25000" dirty="0" err="1">
                <a:latin typeface="Georgia" pitchFamily="18" charset="0"/>
              </a:rPr>
              <a:t>t</a:t>
            </a:r>
            <a:r>
              <a:rPr lang="en-US" sz="2400" i="1" dirty="0">
                <a:latin typeface="Georgia" pitchFamily="18" charset="0"/>
              </a:rPr>
              <a:t>, </a:t>
            </a:r>
            <a:r>
              <a:rPr lang="en-US" sz="2400" i="1" dirty="0" err="1">
                <a:latin typeface="Georgia" pitchFamily="18" charset="0"/>
              </a:rPr>
              <a:t>ε</a:t>
            </a:r>
            <a:r>
              <a:rPr lang="en-US" sz="2400" i="1" baseline="-25000" dirty="0" err="1">
                <a:latin typeface="Georgia" pitchFamily="18" charset="0"/>
              </a:rPr>
              <a:t>t</a:t>
            </a:r>
            <a:r>
              <a:rPr lang="en-US" sz="2400" i="1" dirty="0" smtClean="0">
                <a:latin typeface="Georgia" pitchFamily="18" charset="0"/>
              </a:rPr>
              <a:t>) )</a:t>
            </a:r>
            <a:endParaRPr lang="en-US" sz="2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38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portunity104October2008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Opportunity104October2008</Template>
  <TotalTime>12826</TotalTime>
  <Words>1246</Words>
  <Application>Microsoft Office PowerPoint</Application>
  <PresentationFormat>On-screen Show (4:3)</PresentationFormat>
  <Paragraphs>142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Opportunity104October2008</vt:lpstr>
      <vt:lpstr>Custom Design</vt:lpstr>
      <vt:lpstr>1_Custom Design</vt:lpstr>
      <vt:lpstr> Christopher B. Barrett and Mark A. Constas Cornell University  Presentation at the International Food Policy Research Institute August 2, 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CALS</dc:creator>
  <cp:lastModifiedBy>Chris Barrett</cp:lastModifiedBy>
  <cp:revision>681</cp:revision>
  <cp:lastPrinted>2012-10-16T03:05:11Z</cp:lastPrinted>
  <dcterms:created xsi:type="dcterms:W3CDTF">2010-06-02T17:17:22Z</dcterms:created>
  <dcterms:modified xsi:type="dcterms:W3CDTF">2013-08-01T22:20:09Z</dcterms:modified>
</cp:coreProperties>
</file>